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1" r:id="rId2"/>
    <p:sldId id="258" r:id="rId3"/>
    <p:sldId id="380" r:id="rId4"/>
    <p:sldId id="438" r:id="rId5"/>
    <p:sldId id="437" r:id="rId6"/>
    <p:sldId id="439" r:id="rId7"/>
    <p:sldId id="440" r:id="rId8"/>
    <p:sldId id="441" r:id="rId9"/>
    <p:sldId id="443" r:id="rId10"/>
    <p:sldId id="444" r:id="rId11"/>
    <p:sldId id="442" r:id="rId12"/>
    <p:sldId id="445" r:id="rId13"/>
    <p:sldId id="446" r:id="rId14"/>
    <p:sldId id="447" r:id="rId15"/>
    <p:sldId id="448" r:id="rId16"/>
    <p:sldId id="449" r:id="rId17"/>
    <p:sldId id="450" r:id="rId18"/>
    <p:sldId id="451"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78431BEA-75D5-4870-B009-D7CD88F4DEB1}">
          <p14:sldIdLst>
            <p14:sldId id="381"/>
            <p14:sldId id="258"/>
            <p14:sldId id="380"/>
            <p14:sldId id="438"/>
            <p14:sldId id="437"/>
            <p14:sldId id="439"/>
            <p14:sldId id="440"/>
            <p14:sldId id="441"/>
            <p14:sldId id="443"/>
            <p14:sldId id="444"/>
            <p14:sldId id="442"/>
            <p14:sldId id="445"/>
            <p14:sldId id="446"/>
            <p14:sldId id="447"/>
            <p14:sldId id="448"/>
            <p14:sldId id="449"/>
            <p14:sldId id="450"/>
            <p14:sldId id="4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8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173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46395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9667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21482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12817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73404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4576F7-577B-4373-8FFB-9B09EA010756}" type="datetimeFigureOut">
              <a:rPr lang="ru-RU" smtClean="0"/>
              <a:t>04.04.2021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91781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4576F7-577B-4373-8FFB-9B09EA010756}" type="datetimeFigureOut">
              <a:rPr lang="ru-RU" smtClean="0"/>
              <a:t>04.04.2021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297412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4576F7-577B-4373-8FFB-9B09EA010756}" type="datetimeFigureOut">
              <a:rPr lang="ru-RU" smtClean="0"/>
              <a:t>04.04.2021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40846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38690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824576F7-577B-4373-8FFB-9B09EA010756}" type="datetimeFigureOut">
              <a:rPr lang="ru-RU" smtClean="0"/>
              <a:t>04.04.2021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EE0FF5-EF32-4FAD-9043-2413C173EA7D}" type="slidenum">
              <a:rPr lang="ru-RU" smtClean="0"/>
              <a:t>‹#›</a:t>
            </a:fld>
            <a:endParaRPr lang="ru-RU"/>
          </a:p>
        </p:txBody>
      </p:sp>
    </p:spTree>
    <p:extLst>
      <p:ext uri="{BB962C8B-B14F-4D97-AF65-F5344CB8AC3E}">
        <p14:creationId xmlns:p14="http://schemas.microsoft.com/office/powerpoint/2010/main" val="17345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576F7-577B-4373-8FFB-9B09EA010756}" type="datetimeFigureOut">
              <a:rPr lang="ru-RU" smtClean="0"/>
              <a:t>04.04.2021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E0FF5-EF32-4FAD-9043-2413C173EA7D}" type="slidenum">
              <a:rPr lang="ru-RU" smtClean="0"/>
              <a:t>‹#›</a:t>
            </a:fld>
            <a:endParaRPr lang="ru-RU"/>
          </a:p>
        </p:txBody>
      </p:sp>
    </p:spTree>
    <p:extLst>
      <p:ext uri="{BB962C8B-B14F-4D97-AF65-F5344CB8AC3E}">
        <p14:creationId xmlns:p14="http://schemas.microsoft.com/office/powerpoint/2010/main" val="380909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http://upload.wikimedia.org/wikipedia/commons/thumb/8/8b/Russiasolar.jpg/250px-Russiasolar.jpg" TargetMode="External"/><Relationship Id="rId5" Type="http://schemas.openxmlformats.org/officeDocument/2006/relationships/image" Target="../media/image19.jpeg"/><Relationship Id="rId4" Type="http://schemas.openxmlformats.org/officeDocument/2006/relationships/image" Target="http://upload.wikimedia.org/wikipedia/commons/thumb/6/64/Dish_Stirling_Systems_of_SBP_in_Spain.JPG/250px-Dish_Stirling_Systems_of_SBP_in_Spain.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https://i2.wp.com/peretok.ru/upload/5thelement/beta-ray-generator.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http://upload.wikimedia.org/wikipedia/commons/thumb/9/91/Moody_Sunburst.jpg/250px-Moody_Sunburst.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5000" b="-5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3155108" y="2605848"/>
            <a:ext cx="6323529" cy="1688004"/>
          </a:xfrm>
        </p:spPr>
        <p:txBody>
          <a:bodyPr>
            <a:normAutofit fontScale="90000"/>
          </a:bodyPr>
          <a:lstStyle/>
          <a:p>
            <a:pPr fontAlgn="t"/>
            <a:r>
              <a:rPr lang="en-US" sz="4400" b="1" dirty="0" smtClean="0"/>
              <a:t>INVESTMENT DESIGN </a:t>
            </a:r>
            <a:r>
              <a:rPr lang="ru-RU" sz="4400" b="1" dirty="0" smtClean="0"/>
              <a:t/>
            </a:r>
            <a:br>
              <a:rPr lang="ru-RU" sz="4400" b="1" dirty="0" smtClean="0"/>
            </a:br>
            <a:r>
              <a:rPr lang="en-US" sz="4400" b="1" dirty="0" smtClean="0"/>
              <a:t>INNOVATION</a:t>
            </a:r>
            <a:r>
              <a:rPr lang="ru-RU" sz="4400" b="1" dirty="0" smtClean="0"/>
              <a:t/>
            </a:r>
            <a:br>
              <a:rPr lang="ru-RU" sz="4400" b="1" dirty="0" smtClean="0"/>
            </a:br>
            <a:r>
              <a:rPr lang="en-US" sz="4400" b="1" dirty="0" smtClean="0"/>
              <a:t> IN THE ENERGY SYSTEM</a:t>
            </a:r>
            <a:endParaRPr lang="ru-RU" sz="4400" dirty="0"/>
          </a:p>
        </p:txBody>
      </p:sp>
      <p:sp>
        <p:nvSpPr>
          <p:cNvPr id="5" name="Подзаголовок 4"/>
          <p:cNvSpPr>
            <a:spLocks noGrp="1"/>
          </p:cNvSpPr>
          <p:nvPr>
            <p:ph type="subTitle" idx="1"/>
          </p:nvPr>
        </p:nvSpPr>
        <p:spPr>
          <a:xfrm>
            <a:off x="3016543" y="4257751"/>
            <a:ext cx="6391073" cy="1586745"/>
          </a:xfrm>
          <a:effectLst>
            <a:glow>
              <a:schemeClr val="accent1">
                <a:alpha val="40000"/>
              </a:schemeClr>
            </a:glow>
          </a:effectLst>
        </p:spPr>
        <p:txBody>
          <a:bodyPr>
            <a:noAutofit/>
          </a:bodyPr>
          <a:lstStyle/>
          <a:p>
            <a:r>
              <a:rPr lang="en-US" sz="2600" dirty="0" smtClean="0"/>
              <a:t>course for undergraduates of the II stage of higher education specialty</a:t>
            </a:r>
            <a:r>
              <a:rPr lang="ru-RU" sz="2600" dirty="0" smtClean="0"/>
              <a:t/>
            </a:r>
            <a:br>
              <a:rPr lang="ru-RU" sz="2600" dirty="0" smtClean="0"/>
            </a:br>
            <a:r>
              <a:rPr lang="en-US" sz="2600" dirty="0" smtClean="0"/>
              <a:t>1-43.80.01 "Electricity and Electrical Engineering" full-time and part-time studies</a:t>
            </a:r>
            <a:endParaRPr lang="ru-RU" sz="2600" dirty="0"/>
          </a:p>
        </p:txBody>
      </p:sp>
      <p:pic>
        <p:nvPicPr>
          <p:cNvPr id="6" name="Рисунок 5" descr="Эмблема"/>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942"/>
          <a:stretch>
            <a:fillRect/>
          </a:stretch>
        </p:blipFill>
        <p:spPr bwMode="auto">
          <a:xfrm>
            <a:off x="10371624" y="214924"/>
            <a:ext cx="1592847" cy="1925320"/>
          </a:xfrm>
          <a:prstGeom prst="rect">
            <a:avLst/>
          </a:prstGeom>
          <a:ln>
            <a:noFill/>
          </a:ln>
          <a:effectLst>
            <a:outerShdw blurRad="292100" dist="139700" dir="2700000" algn="tl" rotWithShape="0">
              <a:srgbClr val="333333">
                <a:alpha val="65000"/>
              </a:srgbClr>
            </a:outerShdw>
            <a:reflection stA="35000" endPos="61000" dist="50800" dir="5400000" sy="-100000" algn="bl" rotWithShape="0"/>
          </a:effectLst>
        </p:spPr>
      </p:pic>
      <p:sp>
        <p:nvSpPr>
          <p:cNvPr id="7" name="Заголовок 3"/>
          <p:cNvSpPr txBox="1">
            <a:spLocks/>
          </p:cNvSpPr>
          <p:nvPr/>
        </p:nvSpPr>
        <p:spPr>
          <a:xfrm>
            <a:off x="2052536" y="77824"/>
            <a:ext cx="8319088" cy="2463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t"/>
            <a:r>
              <a:rPr lang="en-US" sz="3000" b="1" dirty="0"/>
              <a:t>STATE HIGHER PROFESSIONAL EDUCATION</a:t>
            </a:r>
            <a:endParaRPr lang="ru-RU" sz="3000" b="1" dirty="0"/>
          </a:p>
          <a:p>
            <a:pPr fontAlgn="t"/>
            <a:r>
              <a:rPr lang="en-US" sz="3000" b="1" dirty="0" smtClean="0"/>
              <a:t>BELARUSIAN-RUSSIAN UNIVERSITY</a:t>
            </a:r>
            <a:endParaRPr lang="ru-RU" sz="3000" b="1" dirty="0"/>
          </a:p>
          <a:p>
            <a:pPr fontAlgn="t"/>
            <a:r>
              <a:rPr lang="en-US" sz="3000" b="1" dirty="0"/>
              <a:t> </a:t>
            </a:r>
            <a:endParaRPr lang="ru-RU" sz="3000" b="1" dirty="0"/>
          </a:p>
          <a:p>
            <a:pPr fontAlgn="t"/>
            <a:r>
              <a:rPr lang="en-US" sz="3000" b="1" dirty="0"/>
              <a:t>DEPARTMENT </a:t>
            </a:r>
            <a:endParaRPr lang="ru-RU" sz="3000" b="1" dirty="0" smtClean="0"/>
          </a:p>
          <a:p>
            <a:pPr fontAlgn="t"/>
            <a:r>
              <a:rPr lang="en-US" sz="3000" b="1" dirty="0" smtClean="0"/>
              <a:t>ELECTRIC </a:t>
            </a:r>
            <a:r>
              <a:rPr lang="en-US" sz="3000" b="1" dirty="0"/>
              <a:t>DRIVE AND AUTOMATION </a:t>
            </a:r>
            <a:endParaRPr lang="ru-RU" sz="3000" b="1" dirty="0" smtClean="0"/>
          </a:p>
          <a:p>
            <a:pPr fontAlgn="t"/>
            <a:r>
              <a:rPr lang="en-US" sz="3000" b="1" dirty="0" smtClean="0"/>
              <a:t>OF </a:t>
            </a:r>
            <a:r>
              <a:rPr lang="en-US" sz="3000" b="1" dirty="0"/>
              <a:t>INDUSTRIAL </a:t>
            </a:r>
            <a:r>
              <a:rPr lang="en-US" sz="3000" b="1" dirty="0" smtClean="0"/>
              <a:t>INSTALLATIONS</a:t>
            </a:r>
            <a:endParaRPr lang="ru-RU" sz="3000" b="1" dirty="0"/>
          </a:p>
        </p:txBody>
      </p:sp>
      <p:pic>
        <p:nvPicPr>
          <p:cNvPr id="8" name="Рисунок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506" y="109046"/>
            <a:ext cx="1174282" cy="1842340"/>
          </a:xfrm>
          <a:prstGeom prst="rect">
            <a:avLst/>
          </a:prstGeom>
          <a:ln>
            <a:noFill/>
          </a:ln>
          <a:effectLst>
            <a:outerShdw dist="50800" sx="1000" sy="1000" algn="ctr" rotWithShape="0">
              <a:srgbClr val="000000"/>
            </a:outerShdw>
            <a:reflection stA="52000" endPos="65000" dist="50800" dir="5400000" sy="-100000" algn="bl" rotWithShape="0"/>
            <a:softEdge rad="63500"/>
          </a:effectLst>
          <a:scene3d>
            <a:camera prst="orthographicFront"/>
            <a:lightRig rig="threePt" dir="t"/>
          </a:scene3d>
          <a:sp3d>
            <a:bevelT/>
          </a:sp3d>
        </p:spPr>
      </p:pic>
      <p:sp>
        <p:nvSpPr>
          <p:cNvPr id="9" name="Подзаголовок 4"/>
          <p:cNvSpPr txBox="1">
            <a:spLocks/>
          </p:cNvSpPr>
          <p:nvPr/>
        </p:nvSpPr>
        <p:spPr>
          <a:xfrm>
            <a:off x="5596479" y="5945755"/>
            <a:ext cx="1440785" cy="355102"/>
          </a:xfrm>
          <a:prstGeom prst="rect">
            <a:avLst/>
          </a:prstGeom>
          <a:effectLst>
            <a:glow>
              <a:schemeClr val="accent1">
                <a:alpha val="40000"/>
              </a:schemeClr>
            </a:glow>
          </a:effectLst>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Mogilev</a:t>
            </a:r>
            <a:endParaRPr lang="ru-RU" dirty="0"/>
          </a:p>
        </p:txBody>
      </p:sp>
      <p:sp>
        <p:nvSpPr>
          <p:cNvPr id="10" name="Подзаголовок 4"/>
          <p:cNvSpPr txBox="1">
            <a:spLocks/>
          </p:cNvSpPr>
          <p:nvPr/>
        </p:nvSpPr>
        <p:spPr>
          <a:xfrm>
            <a:off x="5831785" y="6402116"/>
            <a:ext cx="970171" cy="275924"/>
          </a:xfrm>
          <a:prstGeom prst="rect">
            <a:avLst/>
          </a:prstGeom>
          <a:effectLst>
            <a:glow>
              <a:schemeClr val="accent1">
                <a:alpha val="40000"/>
              </a:schemeClr>
            </a:glo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200" b="1" dirty="0" smtClean="0"/>
              <a:t>202</a:t>
            </a:r>
            <a:r>
              <a:rPr lang="en-US" sz="2200" b="1" dirty="0" smtClean="0"/>
              <a:t>1</a:t>
            </a:r>
            <a:endParaRPr lang="ru-RU" sz="2200" b="1" dirty="0"/>
          </a:p>
        </p:txBody>
      </p:sp>
    </p:spTree>
    <p:extLst>
      <p:ext uri="{BB962C8B-B14F-4D97-AF65-F5344CB8AC3E}">
        <p14:creationId xmlns:p14="http://schemas.microsoft.com/office/powerpoint/2010/main" val="4066480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6099242" y="1717693"/>
            <a:ext cx="573931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The </a:t>
            </a:r>
            <a:r>
              <a:rPr lang="en-US" sz="2400" dirty="0"/>
              <a:t>length of the hub is up to 60 meters in length; the hubs are assembled in a chain. The reflective surfaces are made of ordinary mirrors. The capacity ranges from 3 to 200 MW. The mirrors are oriented along the north-south axis, and are arranged in rows a few meters apart. The heat carrier enters the heat accumulator for further power generation by the steam turbine generator.</a:t>
            </a:r>
            <a:endParaRPr lang="ru-RU" sz="2400" dirty="0"/>
          </a:p>
          <a:p>
            <a:r>
              <a:rPr lang="en-US" sz="2400" dirty="0"/>
              <a:t>The concentration of solar radiation reduces the size of the photovoltaic cell. But at the same time, its efficiency decreases, and a certain cooling system is required</a:t>
            </a:r>
            <a:endParaRPr lang="ru-RU" sz="22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0" y="1580058"/>
            <a:ext cx="5926364" cy="5215948"/>
          </a:xfrm>
          <a:prstGeom prst="rect">
            <a:avLst/>
          </a:prstGeom>
          <a:ln>
            <a:noFill/>
          </a:ln>
          <a:effectLst>
            <a:softEdge rad="112500"/>
          </a:effectLst>
        </p:spPr>
      </p:pic>
    </p:spTree>
    <p:extLst>
      <p:ext uri="{BB962C8B-B14F-4D97-AF65-F5344CB8AC3E}">
        <p14:creationId xmlns:p14="http://schemas.microsoft.com/office/powerpoint/2010/main" val="1758901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6314619" y="794363"/>
            <a:ext cx="573931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Parabolic concentrators are in the shape of a satellite dish. The parabolic reflector is controlled by two coordinates when tracking the sun. The energy of the sun is focused on a small area. Mirrors reflect about 92% of the solar radiation falling on them. In the focus of the reflector, a </a:t>
            </a:r>
            <a:r>
              <a:rPr lang="en-US" sz="2400" dirty="0" smtClean="0"/>
              <a:t>Sterling </a:t>
            </a:r>
            <a:r>
              <a:rPr lang="en-US" sz="2400" dirty="0"/>
              <a:t>motor, or photovoltaic cells, is mounted on the bracket. The </a:t>
            </a:r>
            <a:r>
              <a:rPr lang="en-US" sz="2400" dirty="0" smtClean="0"/>
              <a:t>Sterling </a:t>
            </a:r>
            <a:r>
              <a:rPr lang="en-US" sz="2400" dirty="0"/>
              <a:t>motor is positioned so that the heating area is in the focus of the reflector. As a rule, hydrogen or helium is used as the working fluid of the </a:t>
            </a:r>
            <a:r>
              <a:rPr lang="en-US" sz="2400" dirty="0" smtClean="0"/>
              <a:t>Sterling </a:t>
            </a:r>
            <a:r>
              <a:rPr lang="en-US" sz="2400" dirty="0"/>
              <a:t>engine.</a:t>
            </a:r>
            <a:endParaRPr lang="ru-RU" sz="2400" dirty="0"/>
          </a:p>
          <a:p>
            <a:r>
              <a:rPr lang="en-US" sz="2400" dirty="0"/>
              <a:t>Currently, installations with parabolic concentrators with a capacity of 9-25 kW are being built. </a:t>
            </a:r>
            <a:endParaRPr lang="ru-RU" sz="2400" dirty="0"/>
          </a:p>
        </p:txBody>
      </p:sp>
      <p:sp>
        <p:nvSpPr>
          <p:cNvPr id="11" name="Rectangle 3"/>
          <p:cNvSpPr>
            <a:spLocks noChangeArrowheads="1"/>
          </p:cNvSpPr>
          <p:nvPr/>
        </p:nvSpPr>
        <p:spPr bwMode="auto">
          <a:xfrm>
            <a:off x="1602467" y="901068"/>
            <a:ext cx="3485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Parabolic concentrators</a:t>
            </a:r>
            <a:endParaRPr lang="en-US" sz="2400" dirty="0"/>
          </a:p>
        </p:txBody>
      </p:sp>
      <p:pic>
        <p:nvPicPr>
          <p:cNvPr id="2051" name="Picture 3" descr="http://upload.wikimedia.org/wikipedia/commons/thumb/6/64/Dish_Stirling_Systems_of_SBP_in_Spain.JPG/250px-Dish_Stirling_Systems_of_SBP_in_Spain.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363821" y="4094332"/>
            <a:ext cx="3666557" cy="2701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3" name="Picture 5" descr="http://upload.wikimedia.org/wikipedia/commons/thumb/8/8b/Russiasolar.jpg/250px-Russiasolar.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2771" y="1211585"/>
            <a:ext cx="3460252" cy="26462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Rectangle 3"/>
          <p:cNvSpPr>
            <a:spLocks noChangeArrowheads="1"/>
          </p:cNvSpPr>
          <p:nvPr/>
        </p:nvSpPr>
        <p:spPr bwMode="auto">
          <a:xfrm>
            <a:off x="92810" y="5226346"/>
            <a:ext cx="208092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Parabolic concentrators with a </a:t>
            </a:r>
            <a:r>
              <a:rPr lang="en-US" sz="2400" dirty="0" smtClean="0"/>
              <a:t>Sterling </a:t>
            </a:r>
            <a:r>
              <a:rPr lang="en-US" sz="2400" dirty="0"/>
              <a:t>engine.</a:t>
            </a:r>
            <a:endParaRPr lang="ru-RU" sz="2200" dirty="0"/>
          </a:p>
        </p:txBody>
      </p:sp>
      <p:sp>
        <p:nvSpPr>
          <p:cNvPr id="18" name="Rectangle 3"/>
          <p:cNvSpPr>
            <a:spLocks noChangeArrowheads="1"/>
          </p:cNvSpPr>
          <p:nvPr/>
        </p:nvSpPr>
        <p:spPr bwMode="auto">
          <a:xfrm>
            <a:off x="3414409" y="1389704"/>
            <a:ext cx="20809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Experimental collector of NPO "Astrophysics" in </a:t>
            </a:r>
            <a:r>
              <a:rPr lang="en-US" sz="2400" dirty="0" err="1"/>
              <a:t>Gribanovo</a:t>
            </a:r>
            <a:r>
              <a:rPr lang="en-US" sz="2400" dirty="0"/>
              <a:t>, Yaroslavl </a:t>
            </a:r>
            <a:r>
              <a:rPr lang="en-US" sz="2400" dirty="0" smtClean="0"/>
              <a:t>reg., Russia</a:t>
            </a:r>
            <a:r>
              <a:rPr lang="en-US" sz="2400" dirty="0"/>
              <a:t>.</a:t>
            </a:r>
            <a:endParaRPr lang="ru-RU" sz="2200" dirty="0"/>
          </a:p>
        </p:txBody>
      </p:sp>
    </p:spTree>
    <p:extLst>
      <p:ext uri="{BB962C8B-B14F-4D97-AF65-F5344CB8AC3E}">
        <p14:creationId xmlns:p14="http://schemas.microsoft.com/office/powerpoint/2010/main" val="232810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66444" y="775734"/>
            <a:ext cx="618844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Household installations with a capacity of 3 kW are being developed. The maximum power of such a hub is 150 kW with a mirror diameter of up to 11 m. The total power of the SES reaches 850MW. The efficiency of such systems is about 22-24 %, which is higher than that of photovoltaic cells. Collectors are made of common materials: steel, copper, aluminum, etc. without the use of solar-purity silicon. In metallurgy, the so-called "metallurgical silicon" is used with a purity of 98 %. For the production of photovoltaic cells, silicon of "solar purity", or "solar gradation" with a purity of 99.9999%, is used.</a:t>
            </a:r>
            <a:endParaRPr lang="ru-RU" sz="2400" dirty="0"/>
          </a:p>
          <a:p>
            <a:r>
              <a:rPr lang="en-US" sz="2400" dirty="0"/>
              <a:t>The cost of electricity generated in solar collectors is $(0.03÷0.04</a:t>
            </a:r>
            <a:r>
              <a:rPr lang="en-US" sz="2400" dirty="0" smtClean="0"/>
              <a:t>).</a:t>
            </a:r>
            <a:endParaRPr lang="ru-RU" sz="24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568" y="3687696"/>
            <a:ext cx="4214640" cy="3170304"/>
          </a:xfrm>
          <a:prstGeom prst="rect">
            <a:avLst/>
          </a:prstGeom>
          <a:ln>
            <a:noFill/>
          </a:ln>
          <a:effectLst>
            <a:softEdge rad="112500"/>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896" y="800439"/>
            <a:ext cx="3694078" cy="2770559"/>
          </a:xfrm>
          <a:prstGeom prst="rect">
            <a:avLst/>
          </a:prstGeom>
          <a:ln>
            <a:noFill/>
          </a:ln>
          <a:effectLst>
            <a:softEdge rad="112500"/>
          </a:effectLst>
        </p:spPr>
      </p:pic>
    </p:spTree>
    <p:extLst>
      <p:ext uri="{BB962C8B-B14F-4D97-AF65-F5344CB8AC3E}">
        <p14:creationId xmlns:p14="http://schemas.microsoft.com/office/powerpoint/2010/main" val="2482463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7373566" y="1319812"/>
            <a:ext cx="462519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Fresnel </a:t>
            </a:r>
            <a:r>
              <a:rPr lang="en-US" sz="2400" dirty="0"/>
              <a:t>lenses (flat lenses). Since the optical effect is achieved by a curved surface, the part of the lens material that does not affect the curvature can be removed to produce a thinner lens. In this case, the lens becomes stepped and consists of annular zones. Lenses are used to concentrate solar radiation on the surface of a photovoltaic cell or on a tube with a heat carrier. Both ring and belt lenses are used. The term LFR – linear Fresnel reflector is used.</a:t>
            </a:r>
            <a:endParaRPr lang="ru-RU" sz="2400"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09" y="794457"/>
            <a:ext cx="4485058" cy="2552895"/>
          </a:xfrm>
          <a:prstGeom prst="rect">
            <a:avLst/>
          </a:prstGeom>
          <a:ln>
            <a:noFill/>
          </a:ln>
          <a:effectLst>
            <a:softEdge rad="112500"/>
          </a:effectLst>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026" y="2470826"/>
            <a:ext cx="4320540" cy="2684834"/>
          </a:xfrm>
          <a:prstGeom prst="rect">
            <a:avLst/>
          </a:prstGeom>
          <a:ln>
            <a:noFill/>
          </a:ln>
          <a:effectLst>
            <a:softEdge rad="112500"/>
          </a:effectLst>
        </p:spPr>
      </p:pic>
      <p:pic>
        <p:nvPicPr>
          <p:cNvPr id="15" name="Рисунок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98" y="3993192"/>
            <a:ext cx="3920246" cy="2770308"/>
          </a:xfrm>
          <a:prstGeom prst="rect">
            <a:avLst/>
          </a:prstGeom>
          <a:ln>
            <a:noFill/>
          </a:ln>
          <a:effectLst>
            <a:softEdge rad="112500"/>
          </a:effectLst>
        </p:spPr>
      </p:pic>
    </p:spTree>
    <p:extLst>
      <p:ext uri="{BB962C8B-B14F-4D97-AF65-F5344CB8AC3E}">
        <p14:creationId xmlns:p14="http://schemas.microsoft.com/office/powerpoint/2010/main" val="3275476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5230443" y="634236"/>
            <a:ext cx="676589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Imagine that solar power plants will consist not of flat photovoltaic panels, but of shining glass balls. It looks very futuristic, doesn't it? However, the founder of </a:t>
            </a:r>
            <a:r>
              <a:rPr lang="en-US" sz="2400" dirty="0" err="1"/>
              <a:t>Rawlemon</a:t>
            </a:r>
            <a:r>
              <a:rPr lang="en-US" sz="2400" dirty="0"/>
              <a:t>, architect Andre </a:t>
            </a:r>
            <a:r>
              <a:rPr lang="en-US" sz="2400" dirty="0" err="1"/>
              <a:t>Brossel</a:t>
            </a:r>
            <a:r>
              <a:rPr lang="en-US" sz="2400" dirty="0"/>
              <a:t>, when creating his "spherical solar generator", did not strive for a purely external effect. The water-filled glass ball concentrates the sunlight on the solar cells and allows you to increase the system performance by 35% at once compared to a conventional solar panel. If the " sphere "is equipped with an automatic tracker that" tracks " the sun's trajectory during the day, it will become even more effective. </a:t>
            </a:r>
            <a:endParaRPr lang="ru-RU" sz="2400" dirty="0"/>
          </a:p>
        </p:txBody>
      </p:sp>
      <p:pic>
        <p:nvPicPr>
          <p:cNvPr id="8193" name="Picture 1" descr="https://i2.wp.com/peretok.ru/upload/5thelement/beta-ray-generator.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393" y="1623254"/>
            <a:ext cx="5152620" cy="35352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Rectangle 3"/>
          <p:cNvSpPr>
            <a:spLocks noChangeArrowheads="1"/>
          </p:cNvSpPr>
          <p:nvPr/>
        </p:nvSpPr>
        <p:spPr bwMode="auto">
          <a:xfrm>
            <a:off x="301106" y="716348"/>
            <a:ext cx="462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A little unusual</a:t>
            </a:r>
            <a:endParaRPr lang="ru-RU" sz="2400" dirty="0"/>
          </a:p>
          <a:p>
            <a:r>
              <a:rPr lang="en-US" sz="2400" b="1" dirty="0"/>
              <a:t>Spherical solar panel</a:t>
            </a:r>
            <a:endParaRPr lang="ru-RU" sz="2400" dirty="0"/>
          </a:p>
        </p:txBody>
      </p:sp>
      <p:sp>
        <p:nvSpPr>
          <p:cNvPr id="17" name="Rectangle 3"/>
          <p:cNvSpPr>
            <a:spLocks noChangeArrowheads="1"/>
          </p:cNvSpPr>
          <p:nvPr/>
        </p:nvSpPr>
        <p:spPr bwMode="auto">
          <a:xfrm>
            <a:off x="77822" y="4929714"/>
            <a:ext cx="121141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The </a:t>
            </a:r>
            <a:r>
              <a:rPr lang="en-US" sz="2400" dirty="0"/>
              <a:t>device scales in both directions-from miniature desktop models for charging gadgets to industrial-scale solar power plants. Glass energy balls can be installed on the roofs of houses and even integrated into the walls of buildings. About a year ago, </a:t>
            </a:r>
            <a:r>
              <a:rPr lang="en-US" sz="2400" dirty="0" err="1"/>
              <a:t>Brossel</a:t>
            </a:r>
            <a:r>
              <a:rPr lang="en-US" sz="2400" dirty="0"/>
              <a:t> organized a fundraising campaign for his invention on the </a:t>
            </a:r>
            <a:r>
              <a:rPr lang="en-US" sz="2400" dirty="0" err="1"/>
              <a:t>Indiegogo</a:t>
            </a:r>
            <a:r>
              <a:rPr lang="en-US" sz="2400" dirty="0"/>
              <a:t> portal and has already raised $ 230,000 – almost twice as much as was needed to start production.</a:t>
            </a:r>
            <a:endParaRPr lang="ru-RU" sz="2400" dirty="0"/>
          </a:p>
        </p:txBody>
      </p:sp>
    </p:spTree>
    <p:extLst>
      <p:ext uri="{BB962C8B-B14F-4D97-AF65-F5344CB8AC3E}">
        <p14:creationId xmlns:p14="http://schemas.microsoft.com/office/powerpoint/2010/main" val="3287945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5240159" y="1453071"/>
            <a:ext cx="676589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The </a:t>
            </a:r>
            <a:r>
              <a:rPr lang="en-US" sz="2400" dirty="0"/>
              <a:t>photovoltaic method of direct conversion of solar radiation into electricity is based on the phenomenon of the photoelectric effect. The basic elements of this technology are devices called solar cells or solar panels. Solar panels are devices consisting of thin films of silicon or other semiconductor materials (photodiodes), where positive and negative charges are separated when electromagnetic radiation is absorbed. The advantage of photovoltaic converters (FEPs) is due to the absence of moving parts, their high reliability, stability, and long service life. FEPs have a low mass, are easy to maintain, and make effective use of both direct and scattered solar radiation. </a:t>
            </a:r>
            <a:endParaRPr lang="ru-RU" sz="2400" dirty="0"/>
          </a:p>
        </p:txBody>
      </p:sp>
      <p:sp>
        <p:nvSpPr>
          <p:cNvPr id="16" name="Rectangle 3"/>
          <p:cNvSpPr>
            <a:spLocks noChangeArrowheads="1"/>
          </p:cNvSpPr>
          <p:nvPr/>
        </p:nvSpPr>
        <p:spPr bwMode="auto">
          <a:xfrm>
            <a:off x="311205" y="801946"/>
            <a:ext cx="10477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Direct conversion of solar energy into electrical energy. Solar panels.</a:t>
            </a:r>
            <a:endParaRPr lang="ru-RU" sz="2400"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77" y="1277451"/>
            <a:ext cx="3646121" cy="2543314"/>
          </a:xfrm>
          <a:prstGeom prst="rect">
            <a:avLst/>
          </a:prstGeom>
          <a:ln>
            <a:noFill/>
          </a:ln>
          <a:effectLst>
            <a:softEdge rad="112500"/>
          </a:effectLst>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483" y="3840432"/>
            <a:ext cx="4295676" cy="2875618"/>
          </a:xfrm>
          <a:prstGeom prst="rect">
            <a:avLst/>
          </a:prstGeom>
          <a:ln>
            <a:noFill/>
          </a:ln>
          <a:effectLst>
            <a:softEdge rad="112500"/>
          </a:effectLst>
        </p:spPr>
      </p:pic>
    </p:spTree>
    <p:extLst>
      <p:ext uri="{BB962C8B-B14F-4D97-AF65-F5344CB8AC3E}">
        <p14:creationId xmlns:p14="http://schemas.microsoft.com/office/powerpoint/2010/main" val="835784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175097" y="708704"/>
            <a:ext cx="11848289"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At </a:t>
            </a:r>
            <a:r>
              <a:rPr lang="en-US" sz="2000" dirty="0"/>
              <a:t>a solar radiation flux density of about 1 kW / </a:t>
            </a:r>
            <a:r>
              <a:rPr lang="en-US" sz="2000" dirty="0" smtClean="0"/>
              <a:t>m</a:t>
            </a:r>
            <a:r>
              <a:rPr lang="ru-RU" sz="2000" b="1" baseline="30000" dirty="0" smtClean="0"/>
              <a:t>2</a:t>
            </a:r>
            <a:r>
              <a:rPr lang="en-US" sz="2000" dirty="0" smtClean="0"/>
              <a:t>, </a:t>
            </a:r>
            <a:r>
              <a:rPr lang="en-US" sz="2000" dirty="0"/>
              <a:t>a potential difference of 0.5 V and a current density of about 200 A/ </a:t>
            </a:r>
            <a:r>
              <a:rPr lang="en-US" sz="2000" dirty="0" smtClean="0"/>
              <a:t>m</a:t>
            </a:r>
            <a:r>
              <a:rPr lang="ru-RU" sz="2000" b="1" baseline="30000" dirty="0"/>
              <a:t> 2</a:t>
            </a:r>
            <a:r>
              <a:rPr lang="en-US" sz="2000" dirty="0" smtClean="0"/>
              <a:t> </a:t>
            </a:r>
            <a:r>
              <a:rPr lang="en-US" sz="2000" dirty="0"/>
              <a:t>is created. With such parameters, modern FEP with an efficiency of about 15-20% can produce 1 </a:t>
            </a:r>
            <a:r>
              <a:rPr lang="en-US" sz="2000" dirty="0" smtClean="0"/>
              <a:t>kW/m</a:t>
            </a:r>
            <a:r>
              <a:rPr lang="ru-RU" sz="2000" b="1" baseline="30000" dirty="0"/>
              <a:t> 2</a:t>
            </a:r>
            <a:r>
              <a:rPr lang="en-US" sz="2000" dirty="0" smtClean="0"/>
              <a:t>. </a:t>
            </a:r>
            <a:r>
              <a:rPr lang="en-US" sz="2000" dirty="0"/>
              <a:t>The transition to </a:t>
            </a:r>
            <a:r>
              <a:rPr lang="en-US" sz="2000" dirty="0" err="1"/>
              <a:t>heterocompounds</a:t>
            </a:r>
            <a:r>
              <a:rPr lang="en-US" sz="2000" dirty="0"/>
              <a:t> such as gallium arsenide and aluminum, the use of solar radiation concentrators with a multiplicity of 50-100 allows to increase the efficiency from 20 to 35 </a:t>
            </a:r>
            <a:r>
              <a:rPr lang="en-US" sz="2000" dirty="0" smtClean="0"/>
              <a:t>%.</a:t>
            </a:r>
            <a:endParaRPr lang="ru-RU" sz="2000" dirty="0" smtClean="0"/>
          </a:p>
          <a:p>
            <a:endParaRPr lang="ru-RU" sz="2000" dirty="0"/>
          </a:p>
          <a:p>
            <a:r>
              <a:rPr lang="en-US" sz="2000" b="1" dirty="0"/>
              <a:t>Efficiency of solar cells and modules</a:t>
            </a:r>
            <a:endParaRPr lang="ru-RU" sz="2000" dirty="0"/>
          </a:p>
          <a:p>
            <a:r>
              <a:rPr lang="en-US" sz="2000" dirty="0"/>
              <a:t>The specific power of solar radiation in Europe in very cloudy weather, even during the day, can be less than 100 W/m2. With the most common solar panels, it is possible to convert this energy into electricity with an efficiency of 9-24 %. The cost of electricity generated by "solar" systems is less than € 0.10 per kWh for industrial installations and less than € 0.13 per kWh for installations in residential buildings.</a:t>
            </a:r>
            <a:endParaRPr lang="ru-RU" sz="2000" dirty="0"/>
          </a:p>
          <a:p>
            <a:r>
              <a:rPr lang="en-US" sz="2000" dirty="0"/>
              <a:t>Factors affecting the efficiency of solar cells</a:t>
            </a:r>
            <a:endParaRPr lang="ru-RU" sz="2000" dirty="0"/>
          </a:p>
          <a:p>
            <a:r>
              <a:rPr lang="en-US" sz="2000" dirty="0"/>
              <a:t>Features of the structure of solar cells cause a decrease in the performance of panels with increasing temperature</a:t>
            </a:r>
            <a:r>
              <a:rPr lang="en-US" sz="2000" dirty="0" smtClean="0"/>
              <a:t>.</a:t>
            </a:r>
            <a:r>
              <a:rPr lang="ru-RU" sz="2000" dirty="0" smtClean="0"/>
              <a:t> </a:t>
            </a:r>
            <a:r>
              <a:rPr lang="en-US" sz="2000" dirty="0"/>
              <a:t>Partial dimming of the panel causes a drop in the output voltage due to losses in the unlit element, which begins to act as a parasitic load. This disadvantage can be eliminated by installing a bypass on each solar cell of the panel.</a:t>
            </a:r>
            <a:endParaRPr lang="ru-RU" sz="2000" dirty="0"/>
          </a:p>
          <a:p>
            <a:r>
              <a:rPr lang="en-US" sz="2000" dirty="0"/>
              <a:t>From the performance characteristics of the photovoltaic panel, it can be seen that to achieve the greatest efficiency, the correct selection of the load resistance is required. To do this, photovoltaic panels are not connected directly to the load, but use a photovoltaic system control controller that ensures the optimal operation of the panels</a:t>
            </a:r>
            <a:r>
              <a:rPr lang="en-US" sz="2000" dirty="0" smtClean="0"/>
              <a:t>.</a:t>
            </a:r>
            <a:endParaRPr lang="ru-RU" sz="2000" dirty="0"/>
          </a:p>
        </p:txBody>
      </p:sp>
    </p:spTree>
    <p:extLst>
      <p:ext uri="{BB962C8B-B14F-4D97-AF65-F5344CB8AC3E}">
        <p14:creationId xmlns:p14="http://schemas.microsoft.com/office/powerpoint/2010/main" val="381448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97136" y="921065"/>
            <a:ext cx="38231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A new word in solar cells</a:t>
            </a:r>
            <a:r>
              <a:rPr lang="en-US" sz="2400" b="1" dirty="0" smtClean="0"/>
              <a:t>.</a:t>
            </a:r>
            <a:endParaRPr lang="ru-RU" sz="2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6" y="1638693"/>
            <a:ext cx="4868367" cy="3375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4965503" y="640939"/>
            <a:ext cx="705846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A </a:t>
            </a:r>
            <a:r>
              <a:rPr lang="en-US" sz="2000" dirty="0"/>
              <a:t>new direction in the production of solar cells is the use of dyes in solar cells to absorb light and transfer the absorbed energy to a semiconductor (later titanium dioxide). After that, the electron "moves" through the semiconductor until it reaches the anode, and the remaining dye without an electron (in fact, a "hole", in terms of semiconductors) receives it from the I</a:t>
            </a:r>
            <a:r>
              <a:rPr lang="en-US" sz="2000" baseline="30000" dirty="0"/>
              <a:t>-</a:t>
            </a:r>
            <a:r>
              <a:rPr lang="en-US" sz="2000" dirty="0"/>
              <a:t>ions, which, in turn, turn into I</a:t>
            </a:r>
            <a:r>
              <a:rPr lang="en-US" sz="2000" baseline="30000" dirty="0"/>
              <a:t>3-</a:t>
            </a:r>
            <a:r>
              <a:rPr lang="en-US" sz="2000" dirty="0"/>
              <a:t>ions (the so-called redox pair), which transfer the charge to the cathode. As a result, there is some useful potential difference between the two contacts. Over time, such cells became known as </a:t>
            </a:r>
            <a:r>
              <a:rPr lang="en-US" sz="2000" dirty="0" err="1"/>
              <a:t>Gretzel</a:t>
            </a:r>
            <a:r>
              <a:rPr lang="en-US" sz="2000" dirty="0"/>
              <a:t> cells or Dye-sensitized solar cell, DCH (dye-sensitized/ dye-activated solar cells</a:t>
            </a:r>
            <a:r>
              <a:rPr lang="en-US" sz="2000" dirty="0" smtClean="0"/>
              <a:t>).</a:t>
            </a:r>
            <a:endParaRPr lang="ru-RU" sz="2000" dirty="0" smtClean="0"/>
          </a:p>
          <a:p>
            <a:r>
              <a:rPr lang="en-US" sz="2000" dirty="0"/>
              <a:t>The essence of the perfect discovery is to use a polycrystalline </a:t>
            </a:r>
            <a:r>
              <a:rPr lang="en-US" sz="2000" dirty="0" err="1"/>
              <a:t>perovskite</a:t>
            </a:r>
            <a:r>
              <a:rPr lang="en-US" sz="2000" dirty="0"/>
              <a:t>-like compound of lead-CH3NH3PbI3-as a sensitizer and mediator (conductor of "holes").</a:t>
            </a:r>
            <a:endParaRPr lang="ru-RU" sz="2000" dirty="0"/>
          </a:p>
        </p:txBody>
      </p:sp>
      <p:sp>
        <p:nvSpPr>
          <p:cNvPr id="11" name="Rectangle 3"/>
          <p:cNvSpPr>
            <a:spLocks noChangeArrowheads="1"/>
          </p:cNvSpPr>
          <p:nvPr/>
        </p:nvSpPr>
        <p:spPr bwMode="auto">
          <a:xfrm>
            <a:off x="0" y="4911791"/>
            <a:ext cx="12192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This </a:t>
            </a:r>
            <a:r>
              <a:rPr lang="en-US" sz="2000" dirty="0"/>
              <a:t>material is actually chemically deposited - it does not require vacuum installations-on the surface of </a:t>
            </a:r>
            <a:r>
              <a:rPr lang="en-US" sz="2000" dirty="0" err="1"/>
              <a:t>mesoporous</a:t>
            </a:r>
            <a:r>
              <a:rPr lang="en-US" sz="2000" dirty="0"/>
              <a:t> titanium dioxide. The resulting layer cake is about 1 micrometer thick (~50-100 times thinner than a human hair) and when encapsulated, it is usually clamped between two thicker plates of glass.</a:t>
            </a:r>
            <a:endParaRPr lang="ru-RU" sz="2000" dirty="0"/>
          </a:p>
          <a:p>
            <a:r>
              <a:rPr lang="en-US" sz="2000" dirty="0"/>
              <a:t>The cost of electricity generated by such "solar" systems is less than $ 0.06 per kWh. It is reported that in some laboratories, solar cells with an efficiency of 43% were obtained. For industrial applications, solar cells achieve up to 39% efficiency.</a:t>
            </a:r>
            <a:endParaRPr lang="ru-RU" sz="2000" dirty="0"/>
          </a:p>
        </p:txBody>
      </p:sp>
    </p:spTree>
    <p:extLst>
      <p:ext uri="{BB962C8B-B14F-4D97-AF65-F5344CB8AC3E}">
        <p14:creationId xmlns:p14="http://schemas.microsoft.com/office/powerpoint/2010/main" val="1709949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42" y="805999"/>
            <a:ext cx="10541000" cy="570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3578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739302" y="893366"/>
            <a:ext cx="887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Tutorial </a:t>
            </a:r>
            <a:r>
              <a:rPr lang="en-US" sz="2400" b="1" dirty="0" smtClean="0"/>
              <a:t>14.  ENERGY INVESTMENT OBJECTS </a:t>
            </a:r>
            <a:endParaRPr lang="ru-RU" sz="2400" b="1" dirty="0" smtClean="0"/>
          </a:p>
          <a:p>
            <a:r>
              <a:rPr lang="en-US" sz="2400" b="1" dirty="0" smtClean="0"/>
              <a:t>Part 3</a:t>
            </a:r>
            <a:r>
              <a:rPr lang="en-US" sz="2400" b="1" dirty="0"/>
              <a:t>. Renewable or non-traditional energy sources</a:t>
            </a:r>
            <a:endParaRPr lang="ru-RU" sz="2400" dirty="0"/>
          </a:p>
        </p:txBody>
      </p:sp>
      <p:sp>
        <p:nvSpPr>
          <p:cNvPr id="5" name="Rectangle 3"/>
          <p:cNvSpPr>
            <a:spLocks noChangeArrowheads="1"/>
          </p:cNvSpPr>
          <p:nvPr/>
        </p:nvSpPr>
        <p:spPr bwMode="auto">
          <a:xfrm>
            <a:off x="739302" y="1890221"/>
            <a:ext cx="96668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14.1 </a:t>
            </a:r>
            <a:r>
              <a:rPr lang="en-US" sz="2400" b="1" dirty="0"/>
              <a:t>Solar energy.</a:t>
            </a:r>
            <a:endParaRPr lang="ru-RU" sz="2400" dirty="0"/>
          </a:p>
          <a:p>
            <a:r>
              <a:rPr lang="en-US" sz="2400" b="1" dirty="0" smtClean="0"/>
              <a:t>14.2 </a:t>
            </a:r>
            <a:r>
              <a:rPr lang="en-US" sz="2400" b="1" dirty="0"/>
              <a:t>Wind energy.</a:t>
            </a:r>
            <a:endParaRPr lang="ru-RU" sz="2400" dirty="0"/>
          </a:p>
          <a:p>
            <a:r>
              <a:rPr lang="en-US" sz="2400" b="1" dirty="0" smtClean="0"/>
              <a:t>14.3 </a:t>
            </a:r>
            <a:r>
              <a:rPr lang="en-US" sz="2400" b="1" dirty="0"/>
              <a:t>Secondary energy sources</a:t>
            </a:r>
            <a:endParaRPr lang="ru-RU" sz="2400" dirty="0"/>
          </a:p>
          <a:p>
            <a:endParaRPr lang="ru-RU" sz="2400" dirty="0"/>
          </a:p>
        </p:txBody>
      </p:sp>
    </p:spTree>
    <p:extLst>
      <p:ext uri="{BB962C8B-B14F-4D97-AF65-F5344CB8AC3E}">
        <p14:creationId xmlns:p14="http://schemas.microsoft.com/office/powerpoint/2010/main" val="466226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330740" y="695314"/>
            <a:ext cx="1135218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	</a:t>
            </a:r>
            <a:r>
              <a:rPr lang="en-US" sz="2400" b="1" dirty="0"/>
              <a:t>Advantages and disadvantages of using renewable energy sources</a:t>
            </a:r>
            <a:endParaRPr lang="ru-RU" sz="2400" dirty="0"/>
          </a:p>
          <a:p>
            <a:endParaRPr lang="en-US" sz="2400" dirty="0" smtClean="0"/>
          </a:p>
          <a:p>
            <a:r>
              <a:rPr lang="en-US" sz="2400" b="1" dirty="0" smtClean="0"/>
              <a:t>	Advantages </a:t>
            </a:r>
            <a:r>
              <a:rPr lang="en-US" sz="2400" b="1" dirty="0"/>
              <a:t>of using renewable energy sources.</a:t>
            </a:r>
            <a:endParaRPr lang="ru-RU" sz="2400" b="1" dirty="0"/>
          </a:p>
          <a:p>
            <a:r>
              <a:rPr lang="en-US" sz="2400" dirty="0"/>
              <a:t>1. Renewable energy installations have a much lower impact on the environment than traditional renewable energy sources.</a:t>
            </a:r>
            <a:endParaRPr lang="ru-RU" sz="2400" dirty="0"/>
          </a:p>
          <a:p>
            <a:r>
              <a:rPr lang="en-US" sz="2400" dirty="0"/>
              <a:t>2. Availability and local use.</a:t>
            </a:r>
            <a:endParaRPr lang="ru-RU" sz="2400" dirty="0"/>
          </a:p>
          <a:p>
            <a:endParaRPr lang="en-US" sz="2400" b="1" dirty="0" smtClean="0"/>
          </a:p>
          <a:p>
            <a:r>
              <a:rPr lang="en-US" sz="2400" b="1" dirty="0"/>
              <a:t>	</a:t>
            </a:r>
            <a:r>
              <a:rPr lang="en-US" sz="2400" b="1" dirty="0" smtClean="0"/>
              <a:t>Disadvantages </a:t>
            </a:r>
            <a:r>
              <a:rPr lang="en-US" sz="2400" b="1" dirty="0"/>
              <a:t>of using renewable energy sources:</a:t>
            </a:r>
            <a:endParaRPr lang="ru-RU" sz="2400" b="1" dirty="0"/>
          </a:p>
          <a:p>
            <a:r>
              <a:rPr lang="en-US" sz="2400" dirty="0"/>
              <a:t>1 High material consumption (metal consumption) of plants operating on renewable energy sources. For the construction of plants using renewable energy, a large amount of metal, other materials and labor resources are needed.</a:t>
            </a:r>
            <a:endParaRPr lang="ru-RU" sz="2400" dirty="0"/>
          </a:p>
          <a:p>
            <a:r>
              <a:rPr lang="en-US" sz="2400" dirty="0"/>
              <a:t>2. Alienation of large land areas.</a:t>
            </a:r>
            <a:endParaRPr lang="ru-RU" sz="2400" dirty="0"/>
          </a:p>
          <a:p>
            <a:r>
              <a:rPr lang="en-US" sz="2400" dirty="0"/>
              <a:t>3. Large labor costs in the production of electric energy., and therefore the high cost of electric energy.</a:t>
            </a:r>
            <a:endParaRPr lang="ru-RU" sz="2400" dirty="0"/>
          </a:p>
        </p:txBody>
      </p:sp>
    </p:spTree>
    <p:extLst>
      <p:ext uri="{BB962C8B-B14F-4D97-AF65-F5344CB8AC3E}">
        <p14:creationId xmlns:p14="http://schemas.microsoft.com/office/powerpoint/2010/main" val="2787030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63000" r="-63000"/>
          </a:stretch>
        </a:blipFill>
        <a:effectLst/>
      </p:bgPr>
    </p:bg>
    <p:spTree>
      <p:nvGrpSpPr>
        <p:cNvPr id="1" name=""/>
        <p:cNvGrpSpPr/>
        <p:nvPr/>
      </p:nvGrpSpPr>
      <p:grpSpPr>
        <a:xfrm>
          <a:off x="0" y="0"/>
          <a:ext cx="0" cy="0"/>
          <a:chOff x="0" y="0"/>
          <a:chExt cx="0" cy="0"/>
        </a:xfrm>
      </p:grpSpPr>
      <p:sp>
        <p:nvSpPr>
          <p:cNvPr id="11" name="Заголовок 3"/>
          <p:cNvSpPr>
            <a:spLocks noGrp="1"/>
          </p:cNvSpPr>
          <p:nvPr>
            <p:ph type="ctrTitle"/>
          </p:nvPr>
        </p:nvSpPr>
        <p:spPr>
          <a:xfrm>
            <a:off x="3356043" y="81968"/>
            <a:ext cx="8764620" cy="475946"/>
          </a:xfrm>
        </p:spPr>
        <p:txBody>
          <a:bodyPr>
            <a:noAutofit/>
          </a:bodyPr>
          <a:lstStyle/>
          <a:p>
            <a:pPr fontAlgn="t"/>
            <a:r>
              <a:rPr lang="en-US" sz="2800" b="1" dirty="0" smtClean="0">
                <a:solidFill>
                  <a:schemeClr val="accent5">
                    <a:lumMod val="50000"/>
                  </a:schemeClr>
                </a:solidFill>
              </a:rPr>
              <a:t>INVESTMENT DESIGN INNOVATION</a:t>
            </a:r>
            <a:r>
              <a:rPr lang="ru-RU" sz="2800" b="1" dirty="0" smtClean="0">
                <a:solidFill>
                  <a:schemeClr val="accent5">
                    <a:lumMod val="50000"/>
                  </a:schemeClr>
                </a:solidFill>
              </a:rPr>
              <a:t> </a:t>
            </a:r>
            <a:r>
              <a:rPr lang="en-US" sz="2800" b="1" dirty="0" smtClean="0">
                <a:solidFill>
                  <a:schemeClr val="accent5">
                    <a:lumMod val="50000"/>
                  </a:schemeClr>
                </a:solidFill>
              </a:rPr>
              <a:t> IN THE ENERGY SYSTEM</a:t>
            </a:r>
            <a:endParaRPr lang="ru-RU" sz="2800" dirty="0">
              <a:solidFill>
                <a:schemeClr val="accent5">
                  <a:lumMod val="50000"/>
                </a:schemeClr>
              </a:solidFill>
            </a:endParaRPr>
          </a:p>
        </p:txBody>
      </p:sp>
      <p:cxnSp>
        <p:nvCxnSpPr>
          <p:cNvPr id="12" name="Прямая соединительная линия 11"/>
          <p:cNvCxnSpPr/>
          <p:nvPr/>
        </p:nvCxnSpPr>
        <p:spPr>
          <a:xfrm>
            <a:off x="2869863" y="571485"/>
            <a:ext cx="9163251" cy="385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984654" y="2122157"/>
            <a:ext cx="43288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smtClean="0"/>
              <a:t>14.1 Solar energy</a:t>
            </a:r>
            <a:endParaRPr lang="en-US" sz="2400" dirty="0" smtClean="0"/>
          </a:p>
          <a:p>
            <a:endParaRPr lang="en-US" sz="2400" b="1" dirty="0" smtClean="0"/>
          </a:p>
          <a:p>
            <a:r>
              <a:rPr lang="en-US" sz="2400" b="1" dirty="0" smtClean="0"/>
              <a:t>Tower-type </a:t>
            </a:r>
            <a:r>
              <a:rPr lang="en-US" sz="2400" b="1" dirty="0"/>
              <a:t>solar power plants.</a:t>
            </a:r>
            <a:endParaRPr lang="ru-RU" sz="2400" dirty="0"/>
          </a:p>
        </p:txBody>
      </p:sp>
    </p:spTree>
    <p:extLst>
      <p:ext uri="{BB962C8B-B14F-4D97-AF65-F5344CB8AC3E}">
        <p14:creationId xmlns:p14="http://schemas.microsoft.com/office/powerpoint/2010/main" val="180979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0940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718172" y="3877121"/>
            <a:ext cx="342581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000" b="1" dirty="0" smtClean="0"/>
              <a:t>Tower-type </a:t>
            </a:r>
            <a:r>
              <a:rPr lang="en-US" sz="2000" b="1" dirty="0"/>
              <a:t>solar power plant, </a:t>
            </a:r>
            <a:endParaRPr lang="en-US" sz="2000" b="1" dirty="0" smtClean="0"/>
          </a:p>
          <a:p>
            <a:pPr algn="just">
              <a:lnSpc>
                <a:spcPct val="90000"/>
              </a:lnSpc>
            </a:pPr>
            <a:r>
              <a:rPr lang="en-US" sz="2000" b="1" dirty="0" smtClean="0"/>
              <a:t>Seville</a:t>
            </a:r>
            <a:r>
              <a:rPr lang="en-US" sz="2000" b="1" dirty="0"/>
              <a:t>, Spain. Built in 2007</a:t>
            </a:r>
            <a:endParaRPr lang="ru-RU" sz="2000" dirty="0"/>
          </a:p>
        </p:txBody>
      </p:sp>
      <p:sp>
        <p:nvSpPr>
          <p:cNvPr id="11" name="Rectangle 3"/>
          <p:cNvSpPr>
            <a:spLocks noChangeArrowheads="1"/>
          </p:cNvSpPr>
          <p:nvPr/>
        </p:nvSpPr>
        <p:spPr bwMode="auto">
          <a:xfrm>
            <a:off x="7500027" y="4394074"/>
            <a:ext cx="39397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90000"/>
              </a:lnSpc>
            </a:pPr>
            <a:r>
              <a:rPr lang="en-US" sz="2000" b="1" dirty="0" err="1"/>
              <a:t>Ivanpah</a:t>
            </a:r>
            <a:r>
              <a:rPr lang="en-US" sz="2000" b="1" dirty="0"/>
              <a:t> tower-type solar power plant, USA. Built in 2013.</a:t>
            </a:r>
            <a:endParaRPr lang="ru-RU" sz="20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44" y="872034"/>
            <a:ext cx="5144568" cy="3313651"/>
          </a:xfrm>
          <a:prstGeom prst="rect">
            <a:avLst/>
          </a:prstGeom>
          <a:ln>
            <a:noFill/>
          </a:ln>
          <a:effectLst>
            <a:softEdge rad="112500"/>
          </a:effectLst>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18" y="805999"/>
            <a:ext cx="4923056" cy="2929422"/>
          </a:xfrm>
          <a:prstGeom prst="rect">
            <a:avLst/>
          </a:prstGeom>
          <a:ln>
            <a:noFill/>
          </a:ln>
          <a:effectLst>
            <a:softEdge rad="112500"/>
          </a:effectLst>
        </p:spPr>
      </p:pic>
    </p:spTree>
    <p:extLst>
      <p:ext uri="{BB962C8B-B14F-4D97-AF65-F5344CB8AC3E}">
        <p14:creationId xmlns:p14="http://schemas.microsoft.com/office/powerpoint/2010/main" val="140721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0" y="708704"/>
            <a:ext cx="6209078" cy="2695977"/>
          </a:xfrm>
          <a:prstGeom prst="rect">
            <a:avLst/>
          </a:prstGeom>
          <a:ln>
            <a:noFill/>
          </a:ln>
          <a:effectLst>
            <a:softEdge rad="112500"/>
          </a:effectLst>
        </p:spPr>
      </p:pic>
      <p:sp>
        <p:nvSpPr>
          <p:cNvPr id="16" name="Rectangle 3"/>
          <p:cNvSpPr>
            <a:spLocks noChangeArrowheads="1"/>
          </p:cNvSpPr>
          <p:nvPr/>
        </p:nvSpPr>
        <p:spPr bwMode="auto">
          <a:xfrm>
            <a:off x="6358629" y="689311"/>
            <a:ext cx="5833371"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	The </a:t>
            </a:r>
            <a:r>
              <a:rPr lang="en-US" sz="2000" dirty="0"/>
              <a:t>solar power plants includes equipment designed to capture solar energy and convert it sequentially into heat and electricity. For efficient operation of the solar power plants, a heat accumulator and an automatic control system are required.</a:t>
            </a:r>
            <a:endParaRPr lang="ru-RU" sz="2000" dirty="0"/>
          </a:p>
          <a:p>
            <a:r>
              <a:rPr lang="en-US" sz="2000" dirty="0" smtClean="0"/>
              <a:t>	The </a:t>
            </a:r>
            <a:r>
              <a:rPr lang="en-US" sz="2000" dirty="0"/>
              <a:t>capture and conversion of solar energy into heat is carried out using an optical system of reflectors (heliostats must rotate around 2 axes) and a receiver of concentrated solar energy used to produce water vapor or heat a gaseous, organic or liquid metal coolant. Next, with the help of a heat engine or t / g, there is a transformation into mechanical, then into electrical energy.</a:t>
            </a:r>
            <a:endParaRPr lang="ru-RU" sz="2000" dirty="0"/>
          </a:p>
          <a:p>
            <a:r>
              <a:rPr lang="en-US" sz="2000" dirty="0" smtClean="0"/>
              <a:t>	The </a:t>
            </a:r>
            <a:r>
              <a:rPr lang="en-US" sz="2000" dirty="0"/>
              <a:t>area of the heliostat (flat mirror) is 25.5 m</a:t>
            </a:r>
            <a:r>
              <a:rPr lang="en-US" sz="2000" baseline="30000" dirty="0"/>
              <a:t>2</a:t>
            </a:r>
            <a:r>
              <a:rPr lang="en-US" sz="2000" dirty="0"/>
              <a:t>. The number of heliostats - 2000 pcs. As a working fluid in a heat engine, water vapor with temp is used. up to 550 </a:t>
            </a:r>
            <a:r>
              <a:rPr lang="en-US" sz="2000" baseline="30000" dirty="0" err="1"/>
              <a:t>o</a:t>
            </a:r>
            <a:r>
              <a:rPr lang="en-US" sz="2000" dirty="0" err="1"/>
              <a:t>C</a:t>
            </a:r>
            <a:r>
              <a:rPr lang="en-US" sz="2000" dirty="0"/>
              <a:t>, air, etc. </a:t>
            </a:r>
            <a:r>
              <a:rPr lang="en-US" sz="2000" dirty="0" smtClean="0"/>
              <a:t>Solar </a:t>
            </a:r>
            <a:r>
              <a:rPr lang="en-US" sz="2000" dirty="0"/>
              <a:t>power plants-up to 1000 </a:t>
            </a:r>
            <a:r>
              <a:rPr lang="en-US" sz="2000" baseline="30000" dirty="0" err="1"/>
              <a:t>o</a:t>
            </a:r>
            <a:r>
              <a:rPr lang="en-US" sz="2000" dirty="0" err="1"/>
              <a:t>C</a:t>
            </a:r>
            <a:r>
              <a:rPr lang="en-US" sz="2000" dirty="0"/>
              <a:t>, low-boiling organic liquids (including </a:t>
            </a:r>
            <a:r>
              <a:rPr lang="en-US" sz="2000" dirty="0" err="1"/>
              <a:t>freons</a:t>
            </a:r>
            <a:r>
              <a:rPr lang="en-US" sz="2000" dirty="0"/>
              <a:t>) up to 100 </a:t>
            </a:r>
            <a:r>
              <a:rPr lang="en-US" sz="2000" baseline="30000" dirty="0" err="1"/>
              <a:t>o</a:t>
            </a:r>
            <a:r>
              <a:rPr lang="en-US" sz="2000" dirty="0" err="1"/>
              <a:t>C.</a:t>
            </a:r>
            <a:endParaRPr lang="ru-RU" sz="2000" dirty="0"/>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0" y="3404681"/>
            <a:ext cx="6209078" cy="3453319"/>
          </a:xfrm>
          <a:prstGeom prst="rect">
            <a:avLst/>
          </a:prstGeom>
          <a:ln>
            <a:noFill/>
          </a:ln>
          <a:effectLst>
            <a:softEdge rad="112500"/>
          </a:effectLst>
        </p:spPr>
      </p:pic>
    </p:spTree>
    <p:extLst>
      <p:ext uri="{BB962C8B-B14F-4D97-AF65-F5344CB8AC3E}">
        <p14:creationId xmlns:p14="http://schemas.microsoft.com/office/powerpoint/2010/main" val="3249515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696230"/>
            <a:ext cx="5110692" cy="3123815"/>
          </a:xfrm>
          <a:prstGeom prst="rect">
            <a:avLst/>
          </a:prstGeom>
          <a:ln>
            <a:noFill/>
          </a:ln>
          <a:effectLst>
            <a:softEdge rad="112500"/>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50" y="3920708"/>
            <a:ext cx="5350214" cy="3009495"/>
          </a:xfrm>
          <a:prstGeom prst="rect">
            <a:avLst/>
          </a:prstGeom>
          <a:ln>
            <a:noFill/>
          </a:ln>
          <a:effectLst>
            <a:softEdge rad="112500"/>
          </a:effectLst>
        </p:spPr>
      </p:pic>
      <p:sp>
        <p:nvSpPr>
          <p:cNvPr id="11" name="Rectangle 3"/>
          <p:cNvSpPr>
            <a:spLocks noChangeArrowheads="1"/>
          </p:cNvSpPr>
          <p:nvPr/>
        </p:nvSpPr>
        <p:spPr bwMode="auto">
          <a:xfrm>
            <a:off x="216606" y="884508"/>
            <a:ext cx="6738044"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	</a:t>
            </a:r>
            <a:r>
              <a:rPr lang="en-US" sz="2200" b="1" dirty="0" smtClean="0"/>
              <a:t>Disadvantages</a:t>
            </a:r>
          </a:p>
          <a:p>
            <a:endParaRPr lang="ru-RU" sz="2200" dirty="0"/>
          </a:p>
          <a:p>
            <a:r>
              <a:rPr lang="en-US" sz="2200" dirty="0"/>
              <a:t>1. High cost associated with the cost of expensive optical systems;</a:t>
            </a:r>
            <a:endParaRPr lang="ru-RU" sz="2200" dirty="0"/>
          </a:p>
          <a:p>
            <a:r>
              <a:rPr lang="en-US" sz="2200" dirty="0"/>
              <a:t>2. The solar tracking system is complex, as it requires rotation around two axes.</a:t>
            </a:r>
            <a:endParaRPr lang="ru-RU" sz="2200" dirty="0"/>
          </a:p>
          <a:p>
            <a:r>
              <a:rPr lang="en-US" sz="2200" dirty="0"/>
              <a:t>3. Large footprint. To accommodate a solar power plants with a capacity of 100 MW, an area of 200 hectares is required. For comparison: for the construction of nuclear power plants, with a capacity of 1 thousand MW, only 50 ha; The optimal power of tower solar power plants is 100 MW; up to 10 MW is unprofitable, the tower height is up to 250 m.</a:t>
            </a:r>
            <a:endParaRPr lang="ru-RU" sz="2200" dirty="0"/>
          </a:p>
          <a:p>
            <a:r>
              <a:rPr lang="en-US" sz="2200" dirty="0"/>
              <a:t>4. It is necessary to provide a system for protecting and cleaning mirrors from contamination.</a:t>
            </a:r>
            <a:endParaRPr lang="ru-RU" sz="2200" dirty="0"/>
          </a:p>
          <a:p>
            <a:r>
              <a:rPr lang="en-US" sz="2200" dirty="0"/>
              <a:t>5. It is also necessary to provide fencing of the field of heliostats of animals.</a:t>
            </a:r>
            <a:endParaRPr lang="ru-RU" sz="2200" dirty="0"/>
          </a:p>
        </p:txBody>
      </p:sp>
    </p:spTree>
    <p:extLst>
      <p:ext uri="{BB962C8B-B14F-4D97-AF65-F5344CB8AC3E}">
        <p14:creationId xmlns:p14="http://schemas.microsoft.com/office/powerpoint/2010/main" val="215841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05999"/>
            <a:ext cx="5093175" cy="2939150"/>
          </a:xfrm>
          <a:prstGeom prst="rect">
            <a:avLst/>
          </a:prstGeom>
          <a:ln>
            <a:noFill/>
          </a:ln>
          <a:effectLst>
            <a:softEdge rad="112500"/>
          </a:effectLst>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39610"/>
            <a:ext cx="5316610" cy="2990593"/>
          </a:xfrm>
          <a:prstGeom prst="rect">
            <a:avLst/>
          </a:prstGeom>
          <a:ln>
            <a:noFill/>
          </a:ln>
          <a:effectLst>
            <a:softEdge rad="112500"/>
          </a:effectLst>
        </p:spPr>
      </p:pic>
      <p:sp>
        <p:nvSpPr>
          <p:cNvPr id="10" name="Rectangle 3"/>
          <p:cNvSpPr>
            <a:spLocks noChangeArrowheads="1"/>
          </p:cNvSpPr>
          <p:nvPr/>
        </p:nvSpPr>
        <p:spPr bwMode="auto">
          <a:xfrm>
            <a:off x="5187440" y="603681"/>
            <a:ext cx="6865130"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	</a:t>
            </a:r>
            <a:r>
              <a:rPr lang="en-US" sz="2400" b="1" dirty="0"/>
              <a:t>Advantages</a:t>
            </a:r>
            <a:r>
              <a:rPr lang="en-US" sz="2400" b="1" dirty="0" smtClean="0"/>
              <a:t>:</a:t>
            </a:r>
          </a:p>
          <a:p>
            <a:endParaRPr lang="ru-RU" sz="2400" dirty="0"/>
          </a:p>
          <a:p>
            <a:r>
              <a:rPr lang="en-US" sz="2200" dirty="0"/>
              <a:t>1. The power of the "tower" stations in many respects exceeds the power of the solar power plants with "solar ponds" and covers all existing, but overcome technical shortcomings. Tower stations are the stations of the future.</a:t>
            </a:r>
            <a:endParaRPr lang="ru-RU" sz="2200" dirty="0"/>
          </a:p>
          <a:p>
            <a:r>
              <a:rPr lang="en-US" sz="2200" dirty="0"/>
              <a:t>Economic </a:t>
            </a:r>
            <a:r>
              <a:rPr lang="en-US" sz="2200" dirty="0" smtClean="0"/>
              <a:t>as Solar </a:t>
            </a:r>
            <a:r>
              <a:rPr lang="en-US" sz="2200" dirty="0"/>
              <a:t>power </a:t>
            </a:r>
            <a:r>
              <a:rPr lang="en-US" sz="2200" dirty="0" err="1"/>
              <a:t>plantssments</a:t>
            </a:r>
            <a:r>
              <a:rPr lang="en-US" sz="2200" dirty="0"/>
              <a:t> have shown the feasibility of using large turbine generators with a capacity of 100 MW at such stations. For them, the typical parameters are a temperature of 500 °C and a pressure of 15 </a:t>
            </a:r>
            <a:r>
              <a:rPr lang="en-US" sz="2200" dirty="0" err="1"/>
              <a:t>MPa</a:t>
            </a:r>
            <a:r>
              <a:rPr lang="en-US" sz="2200" dirty="0"/>
              <a:t>. Taking into account the </a:t>
            </a:r>
            <a:r>
              <a:rPr lang="en-US" sz="2200" dirty="0" smtClean="0"/>
              <a:t>Solar </a:t>
            </a:r>
            <a:r>
              <a:rPr lang="en-US" sz="2200" dirty="0"/>
              <a:t>power plants, a concentration of about 1000 pcs was required to ensure such parameters. This concentration was achieved with the help of the control of the heliostats in two coordinates. The stations had to have heat accumulators to ensure the operation of the heat engine in the absence of solar radiation.</a:t>
            </a:r>
            <a:endParaRPr lang="ru-RU" sz="2200" dirty="0"/>
          </a:p>
        </p:txBody>
      </p:sp>
    </p:spTree>
    <p:extLst>
      <p:ext uri="{BB962C8B-B14F-4D97-AF65-F5344CB8AC3E}">
        <p14:creationId xmlns:p14="http://schemas.microsoft.com/office/powerpoint/2010/main" val="3654286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3000" r="-13000"/>
          </a:stretch>
        </a:blipFill>
        <a:effectLst/>
      </p:bgPr>
    </p:bg>
    <p:spTree>
      <p:nvGrpSpPr>
        <p:cNvPr id="1" name=""/>
        <p:cNvGrpSpPr/>
        <p:nvPr/>
      </p:nvGrpSpPr>
      <p:grpSpPr>
        <a:xfrm>
          <a:off x="0" y="0"/>
          <a:ext cx="0" cy="0"/>
          <a:chOff x="0" y="0"/>
          <a:chExt cx="0" cy="0"/>
        </a:xfrm>
      </p:grpSpPr>
      <p:cxnSp>
        <p:nvCxnSpPr>
          <p:cNvPr id="9" name="Прямая соединительная линия 8"/>
          <p:cNvCxnSpPr/>
          <p:nvPr/>
        </p:nvCxnSpPr>
        <p:spPr>
          <a:xfrm>
            <a:off x="1762897" y="634236"/>
            <a:ext cx="10017211" cy="4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Заголовок 3"/>
          <p:cNvSpPr txBox="1">
            <a:spLocks/>
          </p:cNvSpPr>
          <p:nvPr/>
        </p:nvSpPr>
        <p:spPr>
          <a:xfrm>
            <a:off x="9271828" y="193595"/>
            <a:ext cx="3033036" cy="4156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t"/>
            <a:r>
              <a:rPr lang="en-US" sz="1400" b="1" dirty="0" smtClean="0"/>
              <a:t>INVESTMENT DESIGN INNOVATION</a:t>
            </a:r>
            <a:r>
              <a:rPr lang="ru-RU" sz="1400" b="1" dirty="0" smtClean="0"/>
              <a:t> </a:t>
            </a:r>
            <a:r>
              <a:rPr lang="en-US" sz="1400" b="1" dirty="0" smtClean="0"/>
              <a:t> IN </a:t>
            </a:r>
            <a:endParaRPr lang="ru-RU" sz="1400" b="1" dirty="0" smtClean="0"/>
          </a:p>
          <a:p>
            <a:pPr algn="l" fontAlgn="t"/>
            <a:r>
              <a:rPr lang="en-US" sz="1400" b="1" dirty="0" smtClean="0"/>
              <a:t>THE ENERGY SYSTEM</a:t>
            </a:r>
            <a:endParaRPr lang="ru-RU" sz="1400" dirty="0"/>
          </a:p>
        </p:txBody>
      </p:sp>
      <p:sp>
        <p:nvSpPr>
          <p:cNvPr id="14" name="Прямоугольник 13"/>
          <p:cNvSpPr/>
          <p:nvPr/>
        </p:nvSpPr>
        <p:spPr>
          <a:xfrm>
            <a:off x="1718735" y="98527"/>
            <a:ext cx="4380507" cy="523220"/>
          </a:xfrm>
          <a:prstGeom prst="rect">
            <a:avLst/>
          </a:prstGeom>
        </p:spPr>
        <p:txBody>
          <a:bodyPr wrap="square">
            <a:spAutoFit/>
          </a:bodyPr>
          <a:lstStyle/>
          <a:p>
            <a:r>
              <a:rPr lang="en-US" sz="1400" b="1" dirty="0"/>
              <a:t>Tutorial </a:t>
            </a:r>
            <a:r>
              <a:rPr lang="en-US" sz="1400" b="1" dirty="0" smtClean="0"/>
              <a:t>14.  </a:t>
            </a:r>
            <a:r>
              <a:rPr lang="en-US" sz="1400" b="1" dirty="0"/>
              <a:t>ENERGY INVESTMENT OBJECTS </a:t>
            </a:r>
            <a:endParaRPr lang="ru-RU" sz="1400" b="1" dirty="0"/>
          </a:p>
          <a:p>
            <a:r>
              <a:rPr lang="en-US" sz="1400" b="1" dirty="0"/>
              <a:t>Part </a:t>
            </a:r>
            <a:r>
              <a:rPr lang="en-US" sz="1400" b="1" dirty="0" smtClean="0"/>
              <a:t>3. </a:t>
            </a:r>
            <a:r>
              <a:rPr lang="en-US" sz="1400" b="1" dirty="0"/>
              <a:t>Renewable or non-traditional energy sources</a:t>
            </a:r>
            <a:endParaRPr lang="ru-RU" sz="1400" dirty="0"/>
          </a:p>
        </p:txBody>
      </p:sp>
      <p:sp>
        <p:nvSpPr>
          <p:cNvPr id="2" name="Rectangle 2"/>
          <p:cNvSpPr>
            <a:spLocks noChangeArrowheads="1"/>
          </p:cNvSpPr>
          <p:nvPr/>
        </p:nvSpPr>
        <p:spPr bwMode="auto">
          <a:xfrm>
            <a:off x="3139439" y="-85725"/>
            <a:ext cx="14317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0" name="Rectangle 3"/>
          <p:cNvSpPr>
            <a:spLocks noChangeArrowheads="1"/>
          </p:cNvSpPr>
          <p:nvPr/>
        </p:nvSpPr>
        <p:spPr bwMode="auto">
          <a:xfrm>
            <a:off x="316148" y="1759895"/>
            <a:ext cx="676072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smtClean="0"/>
              <a:t>	</a:t>
            </a:r>
            <a:r>
              <a:rPr lang="en-US" sz="2400" b="1" dirty="0"/>
              <a:t>Solar power plants based on a </a:t>
            </a:r>
            <a:r>
              <a:rPr lang="en-US" sz="2400" b="1" dirty="0" smtClean="0"/>
              <a:t>parabola-cylindrical </a:t>
            </a:r>
            <a:r>
              <a:rPr lang="en-US" sz="2400" b="1" dirty="0"/>
              <a:t>mirror concentrator</a:t>
            </a:r>
            <a:r>
              <a:rPr lang="en-US" sz="2400" b="1" dirty="0" smtClean="0"/>
              <a:t>.</a:t>
            </a:r>
          </a:p>
          <a:p>
            <a:r>
              <a:rPr lang="en-US" sz="2400" dirty="0" smtClean="0"/>
              <a:t>	It U-Solar </a:t>
            </a:r>
            <a:r>
              <a:rPr lang="en-US" sz="2400" dirty="0"/>
              <a:t>power plants modules, each of which is a </a:t>
            </a:r>
            <a:r>
              <a:rPr lang="en-US" sz="2400" dirty="0" smtClean="0"/>
              <a:t>parabola-cylindrical </a:t>
            </a:r>
            <a:r>
              <a:rPr lang="en-US" sz="2400" dirty="0"/>
              <a:t>concentrator (a parabola stretched along a straight line) of solar radiation and a receiver located in the focus of the concentrator. The hub is made in the form of a trough. The focus of the parabola is a tube with a heat carrier (oil), or a photoelectric element, heated to </a:t>
            </a:r>
            <a:r>
              <a:rPr lang="en-US" sz="2400" dirty="0" smtClean="0"/>
              <a:t>300-400</a:t>
            </a:r>
            <a:r>
              <a:rPr lang="en-US" sz="2400" b="1" baseline="30000" dirty="0" smtClean="0"/>
              <a:t>o</a:t>
            </a:r>
            <a:r>
              <a:rPr lang="en-US" sz="2400" dirty="0" smtClean="0"/>
              <a:t>C</a:t>
            </a:r>
            <a:r>
              <a:rPr lang="en-US" sz="2400" dirty="0"/>
              <a:t>. The heated working fluid is fed to the heat engine, which is connected around one axis. With low power, modular solar power plants are more economical than tower solar power plants. </a:t>
            </a:r>
            <a:endParaRPr lang="ru-RU" sz="2200" dirty="0"/>
          </a:p>
        </p:txBody>
      </p:sp>
      <p:pic>
        <p:nvPicPr>
          <p:cNvPr id="2050" name="Picture 2" descr="http://upload.wikimedia.org/wikipedia/commons/thumb/9/91/Moody_Sunburst.jpg/250px-Moody_Sunburst.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771502" y="1210443"/>
            <a:ext cx="3452622" cy="2308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960442" y="839073"/>
            <a:ext cx="8572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Solar power plants of the distribution (modular) type</a:t>
            </a:r>
            <a:endParaRPr lang="ru-RU" sz="2400" dirty="0"/>
          </a:p>
        </p:txBody>
      </p:sp>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8932" y="3519301"/>
            <a:ext cx="4922195" cy="3362779"/>
          </a:xfrm>
          <a:prstGeom prst="rect">
            <a:avLst/>
          </a:prstGeom>
          <a:ln>
            <a:noFill/>
          </a:ln>
          <a:effectLst>
            <a:softEdge rad="112500"/>
          </a:effectLst>
        </p:spPr>
      </p:pic>
    </p:spTree>
    <p:extLst>
      <p:ext uri="{BB962C8B-B14F-4D97-AF65-F5344CB8AC3E}">
        <p14:creationId xmlns:p14="http://schemas.microsoft.com/office/powerpoint/2010/main" val="1997168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1784</Words>
  <Application>Microsoft Office PowerPoint</Application>
  <PresentationFormat>Широкоэкранный</PresentationFormat>
  <Paragraphs>135</Paragraphs>
  <Slides>18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Calibri</vt:lpstr>
      <vt:lpstr>Calibri Light</vt:lpstr>
      <vt:lpstr>Тема Office</vt:lpstr>
      <vt:lpstr>INVESTMENT DESIGN  INNOVATION  IN THE ENERGY SYSTEM</vt:lpstr>
      <vt:lpstr>INVESTMENT DESIGN INNOVATION  IN THE ENERGY SYSTEM</vt:lpstr>
      <vt:lpstr>INVESTMENT DESIGN INNOVATION  IN THE ENERGY SYSTEM</vt:lpstr>
      <vt:lpstr>INVESTMENT DESIGN INNOVATION  IN THE ENERGY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Николай</dc:creator>
  <cp:lastModifiedBy>Николай</cp:lastModifiedBy>
  <cp:revision>148</cp:revision>
  <dcterms:created xsi:type="dcterms:W3CDTF">2020-11-29T07:59:01Z</dcterms:created>
  <dcterms:modified xsi:type="dcterms:W3CDTF">2021-04-04T10:24:06Z</dcterms:modified>
</cp:coreProperties>
</file>